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8" r:id="rId5"/>
    <p:sldId id="261" r:id="rId7"/>
    <p:sldId id="297" r:id="rId8"/>
    <p:sldId id="269" r:id="rId9"/>
    <p:sldId id="274" r:id="rId10"/>
    <p:sldId id="276" r:id="rId11"/>
    <p:sldId id="298" r:id="rId12"/>
    <p:sldId id="291" r:id="rId13"/>
    <p:sldId id="293" r:id="rId14"/>
    <p:sldId id="294" r:id="rId15"/>
    <p:sldId id="345" r:id="rId16"/>
    <p:sldId id="344" r:id="rId17"/>
    <p:sldId id="378" r:id="rId18"/>
    <p:sldId id="299" r:id="rId19"/>
    <p:sldId id="295" r:id="rId20"/>
    <p:sldId id="307" r:id="rId21"/>
    <p:sldId id="308" r:id="rId22"/>
    <p:sldId id="309" r:id="rId23"/>
    <p:sldId id="300" r:id="rId24"/>
    <p:sldId id="310" r:id="rId25"/>
    <p:sldId id="314" r:id="rId26"/>
    <p:sldId id="311" r:id="rId27"/>
    <p:sldId id="332" r:id="rId28"/>
    <p:sldId id="380" r:id="rId29"/>
    <p:sldId id="381" r:id="rId30"/>
    <p:sldId id="313" r:id="rId31"/>
    <p:sldId id="302" r:id="rId32"/>
    <p:sldId id="324" r:id="rId33"/>
    <p:sldId id="325" r:id="rId34"/>
    <p:sldId id="304" r:id="rId35"/>
    <p:sldId id="371" r:id="rId36"/>
    <p:sldId id="306" r:id="rId37"/>
    <p:sldId id="326" r:id="rId38"/>
    <p:sldId id="333" r:id="rId39"/>
    <p:sldId id="331" r:id="rId40"/>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35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4" Type="http://schemas.openxmlformats.org/officeDocument/2006/relationships/tags" Target="tags/tag615.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1" Type="http://schemas.openxmlformats.org/officeDocument/2006/relationships/tags" Target="../tags/tag114.xml"/><Relationship Id="rId50" Type="http://schemas.openxmlformats.org/officeDocument/2006/relationships/tags" Target="../tags/tag113.xml"/><Relationship Id="rId5" Type="http://schemas.openxmlformats.org/officeDocument/2006/relationships/tags" Target="../tags/tag68.xml"/><Relationship Id="rId49" Type="http://schemas.openxmlformats.org/officeDocument/2006/relationships/tags" Target="../tags/tag112.xml"/><Relationship Id="rId48" Type="http://schemas.openxmlformats.org/officeDocument/2006/relationships/tags" Target="../tags/tag111.xml"/><Relationship Id="rId47" Type="http://schemas.openxmlformats.org/officeDocument/2006/relationships/tags" Target="../tags/tag110.xml"/><Relationship Id="rId46" Type="http://schemas.openxmlformats.org/officeDocument/2006/relationships/tags" Target="../tags/tag109.xml"/><Relationship Id="rId45" Type="http://schemas.openxmlformats.org/officeDocument/2006/relationships/tags" Target="../tags/tag108.xml"/><Relationship Id="rId44" Type="http://schemas.openxmlformats.org/officeDocument/2006/relationships/tags" Target="../tags/tag107.xml"/><Relationship Id="rId43" Type="http://schemas.openxmlformats.org/officeDocument/2006/relationships/tags" Target="../tags/tag106.xml"/><Relationship Id="rId42" Type="http://schemas.openxmlformats.org/officeDocument/2006/relationships/tags" Target="../tags/tag105.xml"/><Relationship Id="rId41" Type="http://schemas.openxmlformats.org/officeDocument/2006/relationships/tags" Target="../tags/tag104.xml"/><Relationship Id="rId40" Type="http://schemas.openxmlformats.org/officeDocument/2006/relationships/tags" Target="../tags/tag103.xml"/><Relationship Id="rId4" Type="http://schemas.openxmlformats.org/officeDocument/2006/relationships/tags" Target="../tags/tag67.xml"/><Relationship Id="rId39" Type="http://schemas.openxmlformats.org/officeDocument/2006/relationships/tags" Target="../tags/tag102.xml"/><Relationship Id="rId38" Type="http://schemas.openxmlformats.org/officeDocument/2006/relationships/tags" Target="../tags/tag101.xml"/><Relationship Id="rId37" Type="http://schemas.openxmlformats.org/officeDocument/2006/relationships/tags" Target="../tags/tag100.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image" Target="../media/image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jpe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3.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3.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1" Type="http://schemas.openxmlformats.org/officeDocument/2006/relationships/tags" Target="../tags/tag287.xml"/><Relationship Id="rId50" Type="http://schemas.openxmlformats.org/officeDocument/2006/relationships/tags" Target="../tags/tag286.xml"/><Relationship Id="rId5" Type="http://schemas.openxmlformats.org/officeDocument/2006/relationships/tags" Target="../tags/tag241.xml"/><Relationship Id="rId49" Type="http://schemas.openxmlformats.org/officeDocument/2006/relationships/tags" Target="../tags/tag285.xml"/><Relationship Id="rId48" Type="http://schemas.openxmlformats.org/officeDocument/2006/relationships/tags" Target="../tags/tag284.xml"/><Relationship Id="rId47" Type="http://schemas.openxmlformats.org/officeDocument/2006/relationships/tags" Target="../tags/tag283.xml"/><Relationship Id="rId46" Type="http://schemas.openxmlformats.org/officeDocument/2006/relationships/tags" Target="../tags/tag282.xml"/><Relationship Id="rId45" Type="http://schemas.openxmlformats.org/officeDocument/2006/relationships/tags" Target="../tags/tag281.xml"/><Relationship Id="rId44" Type="http://schemas.openxmlformats.org/officeDocument/2006/relationships/tags" Target="../tags/tag280.xml"/><Relationship Id="rId43" Type="http://schemas.openxmlformats.org/officeDocument/2006/relationships/tags" Target="../tags/tag279.xml"/><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0.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image" Target="../media/image3.jpeg"/><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image" Target="../media/image3.jpeg"/><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3.jpe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image" Target="../media/image3.jpeg"/><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4"/>
            </p:custDataLst>
          </p:nvPr>
        </p:nvSpPr>
        <p:spPr>
          <a:xfrm>
            <a:off x="2207568" y="2276872"/>
            <a:ext cx="7776864" cy="1383131"/>
          </a:xfrm>
        </p:spPr>
        <p:txBody>
          <a:bodyPr anchor="b">
            <a:normAutofit/>
          </a:bodyPr>
          <a:lstStyle>
            <a:lvl1pPr algn="ctr">
              <a:defRPr sz="6600" b="1"/>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cxnSp>
        <p:nvCxnSpPr>
          <p:cNvPr id="8" name="直接连接符 7"/>
          <p:cNvCxnSpPr/>
          <p:nvPr>
            <p:custDataLst>
              <p:tags r:id="rId9"/>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4"/>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3"/>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下箭头 87"/>
          <p:cNvSpPr/>
          <p:nvPr>
            <p:custDataLst>
              <p:tags r:id="rId7"/>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tags" Target="../tags/tag415.xml"/><Relationship Id="rId4" Type="http://schemas.openxmlformats.org/officeDocument/2006/relationships/image" Target="../media/image4.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1" Type="http://schemas.openxmlformats.org/officeDocument/2006/relationships/slideLayout" Target="../slideLayouts/slideLayout7.xml"/><Relationship Id="rId10" Type="http://schemas.openxmlformats.org/officeDocument/2006/relationships/tags" Target="../tags/tag425.xml"/><Relationship Id="rId1" Type="http://schemas.openxmlformats.org/officeDocument/2006/relationships/tags" Target="../tags/tag41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tags" Target="../tags/tag520.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s>
</file>

<file path=ppt/slides/_rels/slide23.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image" Target="../media/image7.png"/><Relationship Id="rId6" Type="http://schemas.openxmlformats.org/officeDocument/2006/relationships/tags" Target="../tags/tag542.xml"/><Relationship Id="rId5" Type="http://schemas.openxmlformats.org/officeDocument/2006/relationships/image" Target="../media/image6.png"/><Relationship Id="rId4" Type="http://schemas.openxmlformats.org/officeDocument/2006/relationships/tags" Target="../tags/tag541.xml"/><Relationship Id="rId3" Type="http://schemas.openxmlformats.org/officeDocument/2006/relationships/image" Target="../media/image5.png"/><Relationship Id="rId2" Type="http://schemas.openxmlformats.org/officeDocument/2006/relationships/tags" Target="../tags/tag540.xml"/><Relationship Id="rId16" Type="http://schemas.openxmlformats.org/officeDocument/2006/relationships/slideLayout" Target="../slideLayouts/slideLayout7.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image" Target="../media/image8.png"/><Relationship Id="rId1" Type="http://schemas.openxmlformats.org/officeDocument/2006/relationships/tags" Target="../tags/tag53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tags" Target="../tags/tag553.xml"/><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9.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72.xml"/><Relationship Id="rId2" Type="http://schemas.openxmlformats.org/officeDocument/2006/relationships/tags" Target="../tags/tag571.xml"/><Relationship Id="rId1" Type="http://schemas.openxmlformats.org/officeDocument/2006/relationships/tags" Target="../tags/tag570.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86.x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ags" Target="../tags/tag58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92.xml"/><Relationship Id="rId3" Type="http://schemas.openxmlformats.org/officeDocument/2006/relationships/image" Target="../media/image9.png"/><Relationship Id="rId2" Type="http://schemas.openxmlformats.org/officeDocument/2006/relationships/tags" Target="../tags/tag591.xml"/><Relationship Id="rId1" Type="http://schemas.openxmlformats.org/officeDocument/2006/relationships/tags" Target="../tags/tag590.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9.xml"/><Relationship Id="rId6" Type="http://schemas.openxmlformats.org/officeDocument/2006/relationships/tags" Target="../tags/tag598.xml"/><Relationship Id="rId5" Type="http://schemas.openxmlformats.org/officeDocument/2006/relationships/tags" Target="../tags/tag597.xm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05.xml"/><Relationship Id="rId6" Type="http://schemas.openxmlformats.org/officeDocument/2006/relationships/tags" Target="../tags/tag604.xml"/><Relationship Id="rId5" Type="http://schemas.openxmlformats.org/officeDocument/2006/relationships/hyperlink" Target="http://acg17.com/" TargetMode="External"/><Relationship Id="rId4" Type="http://schemas.openxmlformats.org/officeDocument/2006/relationships/tags" Target="../tags/tag603.xml"/><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ags" Target="../tags/tag600.xml"/></Relationships>
</file>

<file path=ppt/slides/_rels/slide34.xml.rels><?xml version="1.0" encoding="UTF-8" standalone="yes"?>
<Relationships xmlns="http://schemas.openxmlformats.org/package/2006/relationships"><Relationship Id="rId9" Type="http://schemas.openxmlformats.org/officeDocument/2006/relationships/tags" Target="../tags/tag611.xml"/><Relationship Id="rId8" Type="http://schemas.openxmlformats.org/officeDocument/2006/relationships/tags" Target="../tags/tag610.xml"/><Relationship Id="rId7" Type="http://schemas.openxmlformats.org/officeDocument/2006/relationships/image" Target="../media/image12.png"/><Relationship Id="rId6" Type="http://schemas.openxmlformats.org/officeDocument/2006/relationships/tags" Target="../tags/tag609.xml"/><Relationship Id="rId5" Type="http://schemas.openxmlformats.org/officeDocument/2006/relationships/tags" Target="../tags/tag608.xml"/><Relationship Id="rId4" Type="http://schemas.openxmlformats.org/officeDocument/2006/relationships/image" Target="../media/image11.png"/><Relationship Id="rId3" Type="http://schemas.openxmlformats.org/officeDocument/2006/relationships/tags" Target="../tags/tag607.xml"/><Relationship Id="rId2" Type="http://schemas.openxmlformats.org/officeDocument/2006/relationships/image" Target="../media/image10.png"/><Relationship Id="rId11" Type="http://schemas.openxmlformats.org/officeDocument/2006/relationships/slideLayout" Target="../slideLayouts/slideLayout7.xml"/><Relationship Id="rId10" Type="http://schemas.openxmlformats.org/officeDocument/2006/relationships/tags" Target="../tags/tag612.xml"/><Relationship Id="rId1" Type="http://schemas.openxmlformats.org/officeDocument/2006/relationships/tags" Target="../tags/tag60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14.xml"/><Relationship Id="rId1" Type="http://schemas.openxmlformats.org/officeDocument/2006/relationships/tags" Target="../tags/tag61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1"/>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endParaRPr lang="zh-CN" altLang="en-US">
              <a:sym typeface="+mn-lt"/>
            </a:endParaRP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endParaRPr lang="zh-CN" altLang="en-US">
              <a:sym typeface="+mn-lt"/>
            </a:endParaRPr>
          </a:p>
        </p:txBody>
      </p:sp>
      <p:sp>
        <p:nvSpPr>
          <p:cNvPr id="8" name="副标题 7"/>
          <p:cNvSpPr>
            <a:spLocks noGrp="1"/>
          </p:cNvSpPr>
          <p:nvPr>
            <p:ph type="subTitle" idx="1"/>
            <p:custDataLst>
              <p:tags r:id="rId3"/>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4"/>
          <a:stretch>
            <a:fillRect/>
          </a:stretch>
        </p:blipFill>
        <p:spPr>
          <a:xfrm>
            <a:off x="1399540" y="554355"/>
            <a:ext cx="1243330" cy="1680210"/>
          </a:xfrm>
          <a:prstGeom prst="rect">
            <a:avLst/>
          </a:prstGeom>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软件环境：</a:t>
            </a:r>
            <a:r>
              <a:rPr lang="en-US" altLang="zh-CN" sz="2000" dirty="0">
                <a:solidFill>
                  <a:srgbClr val="000000">
                    <a:lumMod val="75000"/>
                    <a:lumOff val="25000"/>
                  </a:srgbClr>
                </a:solidFill>
                <a:uFillTx/>
                <a:latin typeface="Arial" panose="020B0604020202020204" pitchFamily="34" charset="0"/>
                <a:ea typeface="微软雅黑" panose="020B0503020204020204" charset="-122"/>
                <a:sym typeface="+mn-ea"/>
              </a:rPr>
              <a:t>Dreamweaver CS3</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b="1">
                          <a:solidFill>
                            <a:schemeClr val="tx1"/>
                          </a:solidFill>
                        </a:rPr>
                        <a:t>20</a:t>
                      </a:r>
                      <a:r>
                        <a:rPr lang="zh-CN" altLang="en-US" b="1">
                          <a:solidFill>
                            <a:schemeClr val="tx1"/>
                          </a:solidFill>
                        </a:rPr>
                        <a:t>岁以下</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21~30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31~40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40</a:t>
                      </a:r>
                      <a:r>
                        <a:rPr lang="zh-CN" altLang="en-US">
                          <a:solidFill>
                            <a:schemeClr val="tx1"/>
                          </a:solidFill>
                        </a:rPr>
                        <a:t>岁以上</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solidFill>
                            <a:schemeClr val="tx1"/>
                          </a:solidFill>
                        </a:rPr>
                        <a:t>平均值</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非常喜欢动漫</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solidFill>
                            <a:schemeClr val="tx1"/>
                          </a:solidFill>
                          <a:sym typeface="+mn-ea"/>
                        </a:rPr>
                        <a:t>43%</a:t>
                      </a:r>
                      <a:endParaRPr lang="en-US" altLang="zh-CN"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一般</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zh-CN" altLang="en-US">
                          <a:solidFill>
                            <a:schemeClr val="tx1"/>
                          </a:solidFill>
                        </a:rPr>
                        <a:t>非常不喜欢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endParaRPr lang="en-US" altLang="zh-CN" sz="2200" spc="15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主要是面对社会上的漫友。</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3.盈利模式多样化。二次元文化丰富，有多种盈利方式。</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缺乏运作经验。由于是刚开始制作项目，所以缺乏非常多的经验以及根本上的技术问题。</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zh-CN" altLang="en-US" dirty="0">
                <a:solidFill>
                  <a:srgbClr val="000000">
                    <a:lumMod val="75000"/>
                    <a:lumOff val="25000"/>
                  </a:srgbClr>
                </a:solidFill>
                <a:uFillTx/>
                <a:latin typeface="Arial" panose="020B0604020202020204" pitchFamily="34" charset="0"/>
                <a:ea typeface="微软雅黑" panose="020B0503020204020204" charset="-122"/>
              </a:rPr>
              <a:t>若有网络上各个动漫行业网站成立，就会给我们带来压力。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验收标准</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251460" y="1092835"/>
            <a:ext cx="3811905" cy="368300"/>
          </a:xfrm>
          <a:prstGeom prst="rect">
            <a:avLst/>
          </a:prstGeom>
          <a:noFill/>
        </p:spPr>
        <p:txBody>
          <a:bodyPr wrap="square" rtlCol="0">
            <a:spAutoFit/>
          </a:bodyPr>
          <a:p>
            <a:r>
              <a:rPr lang="zh-CN" altLang="en-US"/>
              <a:t>能够完整地打开并运行整个网页。</a:t>
            </a:r>
            <a:endParaRPr lang="zh-CN" altLang="en-US"/>
          </a:p>
        </p:txBody>
      </p:sp>
      <p:sp>
        <p:nvSpPr>
          <p:cNvPr id="4" name="文本框 3"/>
          <p:cNvSpPr txBox="1"/>
          <p:nvPr>
            <p:custDataLst>
              <p:tags r:id="rId2"/>
            </p:custDataLst>
          </p:nvPr>
        </p:nvSpPr>
        <p:spPr>
          <a:xfrm>
            <a:off x="251460" y="1794510"/>
            <a:ext cx="5095875" cy="624840"/>
          </a:xfrm>
          <a:prstGeom prst="rect">
            <a:avLst/>
          </a:prstGeom>
          <a:noFill/>
        </p:spPr>
        <p:txBody>
          <a:bodyPr wrap="none" lIns="101600" tIns="38100" rIns="63500" bIns="38100" rtlCol="0">
            <a:noAutofit/>
          </a:bodyPr>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完成项目最迟期限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3"/>
            </p:custDataLst>
          </p:nvPr>
        </p:nvSpPr>
        <p:spPr>
          <a:xfrm>
            <a:off x="251460" y="3458210"/>
            <a:ext cx="5095875" cy="624840"/>
          </a:xfrm>
          <a:prstGeom prst="rect">
            <a:avLst/>
          </a:prstGeom>
          <a:noFill/>
        </p:spPr>
        <p:txBody>
          <a:bodyPr wrap="none" lIns="101600" tIns="38100" rIns="63500" bIns="38100" rtlCol="0">
            <a:noAutofit/>
          </a:bodyPr>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本计划的批准者和批准日期</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nvSpPr>
        <p:spPr>
          <a:xfrm>
            <a:off x="251460" y="2755900"/>
            <a:ext cx="3811905" cy="368300"/>
          </a:xfrm>
          <a:prstGeom prst="rect">
            <a:avLst/>
          </a:prstGeom>
          <a:noFill/>
        </p:spPr>
        <p:txBody>
          <a:bodyPr wrap="square" rtlCol="0">
            <a:spAutoFit/>
          </a:bodyPr>
          <a:p>
            <a:r>
              <a:rPr lang="zh-CN" altLang="en-US"/>
              <a:t>本学期结束（6月18日之前完成）</a:t>
            </a:r>
            <a:endParaRPr lang="zh-CN" altLang="en-US"/>
          </a:p>
        </p:txBody>
      </p:sp>
      <p:sp>
        <p:nvSpPr>
          <p:cNvPr id="7" name="文本框 6"/>
          <p:cNvSpPr txBox="1"/>
          <p:nvPr/>
        </p:nvSpPr>
        <p:spPr>
          <a:xfrm>
            <a:off x="251460" y="4418965"/>
            <a:ext cx="3811905" cy="645160"/>
          </a:xfrm>
          <a:prstGeom prst="rect">
            <a:avLst/>
          </a:prstGeom>
          <a:noFill/>
        </p:spPr>
        <p:txBody>
          <a:bodyPr wrap="square" rtlCol="0">
            <a:spAutoFit/>
          </a:bodyPr>
          <a:p>
            <a:r>
              <a:rPr lang="zh-CN" altLang="en-US"/>
              <a:t>批准者：杨枨老师</a:t>
            </a:r>
            <a:endParaRPr lang="zh-CN" altLang="en-US"/>
          </a:p>
          <a:p>
            <a:r>
              <a:rPr lang="zh-CN" altLang="en-US"/>
              <a:t>批准日期：本学期开始（2月26日）</a:t>
            </a:r>
            <a:endParaRPr lang="zh-CN" altLang="en-US"/>
          </a:p>
        </p:txBody>
      </p:sp>
      <p:sp>
        <p:nvSpPr>
          <p:cNvPr id="21" name="任意多边形: 形状 20"/>
          <p:cNvSpPr/>
          <p:nvPr>
            <p:custDataLst>
              <p:tags r:id="rId4"/>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kumimoji="1" lang="zh-CN" altLang="en-US" sz="1600" b="1">
              <a:solidFill>
                <a:srgbClr val="FFFFFF"/>
              </a:solidFill>
              <a:latin typeface="微软雅黑" panose="020B0503020204020204"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项目团队组织</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endParaRPr lang="en-US" altLang="zh-CN" sz="6000" b="1" dirty="0"/>
          </a:p>
        </p:txBody>
      </p:sp>
      <p:sp>
        <p:nvSpPr>
          <p:cNvPr id="2" name="文本框 1"/>
          <p:cNvSpPr txBox="1"/>
          <p:nvPr/>
        </p:nvSpPr>
        <p:spPr>
          <a:xfrm>
            <a:off x="5932805" y="4124325"/>
            <a:ext cx="2915285" cy="2676525"/>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组织结构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endParaRPr lang="zh-CN" altLang="en-US" sz="2400" b="1">
              <a:solidFill>
                <a:schemeClr val="bg1"/>
              </a:solidFill>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endParaRPr lang="zh-CN" altLang="en-US">
              <a:solidFill>
                <a:schemeClr val="tx1"/>
              </a:solidFill>
            </a:endParaRP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endParaRPr lang="zh-CN" altLang="en-US">
              <a:solidFill>
                <a:schemeClr val="tx1"/>
              </a:solidFill>
            </a:endParaRP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endParaRPr lang="zh-CN" altLang="en-US">
              <a:solidFill>
                <a:schemeClr val="tx1"/>
              </a:solidFill>
            </a:endParaRP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为了开发网站，我们小组要学习Photoshop软件，css语言，html语言，JavaScript语言。</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Photoshop软件：设计出网站的总体布局，达到大部分人都觉得舒适的效果。利用ps新建空白画布，然后用各种工具，区分出页头，导航栏，内容主题等等分区。</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css语言html语言：编写，呈现出文本文档。利用css中各种样式结合html呈现出网页布局，各个分区的内容，同时改变页面的布局和外观。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JavaScript语言：编写在静态网页上添加一些动态效果。通过JavaScript处理html内容：改变html样式，改变html属性。</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实施项目计划</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endParaRPr lang="en-US" altLang="zh-CN" sz="6000" b="1" dirty="0"/>
          </a:p>
        </p:txBody>
      </p:sp>
      <p:sp>
        <p:nvSpPr>
          <p:cNvPr id="2" name="文本框 1"/>
          <p:cNvSpPr txBox="1"/>
          <p:nvPr/>
        </p:nvSpPr>
        <p:spPr>
          <a:xfrm>
            <a:off x="6276975" y="4069715"/>
            <a:ext cx="2446020" cy="2676525"/>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项目开发难点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endParaRPr lang="zh-CN" altLang="en-US" sz="2400" b="1">
              <a:solidFill>
                <a:schemeClr val="bg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1"/>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2"/>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3"/>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5"/>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6"/>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7"/>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8"/>
            </p:custDataLst>
          </p:nvPr>
        </p:nvSpPr>
        <p:spPr>
          <a:xfrm>
            <a:off x="5769238" y="188818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36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zh-CN" sz="2000" dirty="0"/>
              <a:t>首次选择制作网页开发，项目工程量会比拟定预期的要大，对于规模的估算不精确，可能会导致项目延期交付。</a:t>
            </a:r>
            <a:endParaRPr lang="zh-CN" altLang="zh-CN" sz="2000" dirty="0"/>
          </a:p>
          <a:p>
            <a:r>
              <a:rPr lang="en-US" altLang="zh-CN" sz="2000" dirty="0"/>
              <a:t>2.</a:t>
            </a:r>
            <a:r>
              <a:rPr lang="zh-CN" altLang="zh-CN" sz="2000" dirty="0"/>
              <a:t>测试时产生未知错误，导致工期间歇暂停。</a:t>
            </a:r>
            <a:endParaRPr lang="zh-CN" altLang="zh-CN" sz="2000" dirty="0"/>
          </a:p>
          <a:p>
            <a:r>
              <a:rPr lang="en-US" altLang="zh-CN" sz="2000" dirty="0"/>
              <a:t>3.</a:t>
            </a:r>
            <a:r>
              <a:rPr lang="zh-CN" altLang="zh-CN" sz="2000" dirty="0"/>
              <a:t>首次开发常见网页功能，经验不足，费用大量时间。</a:t>
            </a:r>
            <a:endParaRPr lang="zh-CN" altLang="zh-CN" sz="2000" dirty="0"/>
          </a:p>
          <a:p>
            <a:r>
              <a:rPr lang="en-US" altLang="zh-CN" sz="2000" dirty="0"/>
              <a:t>4.</a:t>
            </a:r>
            <a:r>
              <a:rPr lang="zh-CN" altLang="zh-CN" sz="2000" dirty="0"/>
              <a:t>小组人员的不专注，不听指挥等等</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3765" cy="3048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pic>
        <p:nvPicPr>
          <p:cNvPr id="3" name="PA-图片 21" descr="字体感觉1"/>
          <p:cNvPicPr>
            <a:picLocks noChangeAspect="1"/>
          </p:cNvPicPr>
          <p:nvPr>
            <p:custDataLst>
              <p:tags r:id="rId2"/>
            </p:custDataLst>
          </p:nvPr>
        </p:nvPicPr>
        <p:blipFill>
          <a:blip r:embed="rId3"/>
          <a:srcRect l="3594" r="206"/>
          <a:stretch>
            <a:fillRect/>
          </a:stretch>
        </p:blipFill>
        <p:spPr>
          <a:xfrm>
            <a:off x="144780" y="317500"/>
            <a:ext cx="10528935" cy="6223000"/>
          </a:xfrm>
          <a:prstGeom prst="rect">
            <a:avLst/>
          </a:prstGeom>
        </p:spPr>
      </p:pic>
      <p:pic>
        <p:nvPicPr>
          <p:cNvPr id="4" name="PA-图片 24" descr="几何图形"/>
          <p:cNvPicPr>
            <a:picLocks noChangeAspect="1"/>
          </p:cNvPicPr>
          <p:nvPr>
            <p:custDataLst>
              <p:tags r:id="rId4"/>
            </p:custDataLst>
          </p:nvPr>
        </p:nvPicPr>
        <p:blipFill>
          <a:blip r:embed="rId5"/>
          <a:srcRect l="11852" r="16491"/>
          <a:stretch>
            <a:fillRect/>
          </a:stretch>
        </p:blipFill>
        <p:spPr>
          <a:xfrm>
            <a:off x="81280" y="317500"/>
            <a:ext cx="10592435" cy="6223000"/>
          </a:xfrm>
          <a:prstGeom prst="rect">
            <a:avLst/>
          </a:prstGeom>
        </p:spPr>
      </p:pic>
      <p:pic>
        <p:nvPicPr>
          <p:cNvPr id="5" name="PA-图片 25" descr="剪纸"/>
          <p:cNvPicPr>
            <a:picLocks noChangeAspect="1"/>
          </p:cNvPicPr>
          <p:nvPr>
            <p:custDataLst>
              <p:tags r:id="rId6"/>
            </p:custDataLst>
          </p:nvPr>
        </p:nvPicPr>
        <p:blipFill>
          <a:blip r:embed="rId7"/>
          <a:srcRect l="2640" r="3131"/>
          <a:stretch>
            <a:fillRect/>
          </a:stretch>
        </p:blipFill>
        <p:spPr>
          <a:xfrm>
            <a:off x="315595" y="317500"/>
            <a:ext cx="10358120" cy="6223000"/>
          </a:xfrm>
          <a:prstGeom prst="rect">
            <a:avLst/>
          </a:prstGeom>
        </p:spPr>
      </p:pic>
      <p:sp>
        <p:nvSpPr>
          <p:cNvPr id="15" name="矩形 14"/>
          <p:cNvSpPr/>
          <p:nvPr>
            <p:custDataLst>
              <p:tags r:id="rId8"/>
            </p:custDataLst>
          </p:nvPr>
        </p:nvSpPr>
        <p:spPr>
          <a:xfrm>
            <a:off x="10673870" y="317500"/>
            <a:ext cx="532110" cy="6222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6" name="PA-图片 14" descr="几何拼接2"/>
          <p:cNvPicPr>
            <a:picLocks noChangeAspect="1"/>
          </p:cNvPicPr>
          <p:nvPr>
            <p:custDataLst>
              <p:tags r:id="rId9"/>
            </p:custDataLst>
          </p:nvPr>
        </p:nvPicPr>
        <p:blipFill>
          <a:blip r:embed="rId10"/>
          <a:srcRect l="7413" r="8829"/>
          <a:stretch>
            <a:fillRect/>
          </a:stretch>
        </p:blipFill>
        <p:spPr>
          <a:xfrm>
            <a:off x="1057275" y="317500"/>
            <a:ext cx="9616440" cy="6223000"/>
          </a:xfrm>
          <a:prstGeom prst="rect">
            <a:avLst/>
          </a:prstGeom>
        </p:spPr>
      </p:pic>
      <p:sp>
        <p:nvSpPr>
          <p:cNvPr id="17" name="椭圆 16"/>
          <p:cNvSpPr/>
          <p:nvPr>
            <p:custDataLst>
              <p:tags r:id="rId11"/>
            </p:custDataLst>
          </p:nvPr>
        </p:nvSpPr>
        <p:spPr>
          <a:xfrm rot="16200000">
            <a:off x="10868364" y="3156826"/>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charset="-122"/>
            </a:endParaRPr>
          </a:p>
        </p:txBody>
      </p:sp>
      <p:sp>
        <p:nvSpPr>
          <p:cNvPr id="18" name="椭圆 17"/>
          <p:cNvSpPr/>
          <p:nvPr>
            <p:custDataLst>
              <p:tags r:id="rId12"/>
            </p:custDataLst>
          </p:nvPr>
        </p:nvSpPr>
        <p:spPr>
          <a:xfrm rot="16200000">
            <a:off x="10868364" y="2787744"/>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椭圆 18"/>
          <p:cNvSpPr/>
          <p:nvPr>
            <p:custDataLst>
              <p:tags r:id="rId13"/>
            </p:custDataLst>
          </p:nvPr>
        </p:nvSpPr>
        <p:spPr>
          <a:xfrm rot="16200000">
            <a:off x="10868364" y="3525908"/>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22"/>
          <p:cNvSpPr/>
          <p:nvPr>
            <p:custDataLst>
              <p:tags r:id="rId14"/>
            </p:custDataLst>
          </p:nvPr>
        </p:nvSpPr>
        <p:spPr>
          <a:xfrm rot="16200000">
            <a:off x="10868364" y="3894991"/>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mph" presetSubtype="1" nodeType="withEffect">
                                  <p:stCondLst>
                                    <p:cond delay="0"/>
                                  </p:stCondLst>
                                  <p:childTnLst>
                                    <p:set>
                                      <p:cBhvr>
                                        <p:cTn id="9" dur="indefinite"/>
                                        <p:tgtEl>
                                          <p:spTgt spid="18"/>
                                        </p:tgtEl>
                                        <p:attrNameLst>
                                          <p:attrName>fillcolor</p:attrName>
                                        </p:attrNameLst>
                                      </p:cBhvr>
                                      <p:to>
                                        <p:clrVal>
                                          <a:schemeClr val="bg1"/>
                                        </p:clrVal>
                                      </p:to>
                                    </p:set>
                                    <p:set>
                                      <p:cBhvr>
                                        <p:cTn id="10" dur="indefinite"/>
                                        <p:tgtEl>
                                          <p:spTgt spid="18"/>
                                        </p:tgtEl>
                                        <p:attrNameLst>
                                          <p:attrName>fill.type</p:attrName>
                                        </p:attrNameLst>
                                      </p:cBhvr>
                                      <p:to>
                                        <p:strVal val="solid"/>
                                      </p:to>
                                    </p:set>
                                    <p:set>
                                      <p:cBhvr>
                                        <p:cTn id="11" dur="indefinite"/>
                                        <p:tgtEl>
                                          <p:spTgt spid="18"/>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mph" presetSubtype="1" nodeType="withEffect">
                                  <p:stCondLst>
                                    <p:cond delay="0"/>
                                  </p:stCondLst>
                                  <p:childTnLst>
                                    <p:set>
                                      <p:cBhvr>
                                        <p:cTn id="21" dur="indefinite"/>
                                        <p:tgtEl>
                                          <p:spTgt spid="18"/>
                                        </p:tgtEl>
                                        <p:attrNameLst>
                                          <p:attrName>fillcolor</p:attrName>
                                        </p:attrNameLst>
                                      </p:cBhvr>
                                      <p:to>
                                        <p:clrVal>
                                          <a:srgbClr val="A6A6A6"/>
                                        </p:clrVal>
                                      </p:to>
                                    </p:set>
                                    <p:set>
                                      <p:cBhvr>
                                        <p:cTn id="22" dur="indefinite"/>
                                        <p:tgtEl>
                                          <p:spTgt spid="18"/>
                                        </p:tgtEl>
                                        <p:attrNameLst>
                                          <p:attrName>fill.type</p:attrName>
                                        </p:attrNameLst>
                                      </p:cBhvr>
                                      <p:to>
                                        <p:strVal val="solid"/>
                                      </p:to>
                                    </p:set>
                                    <p:set>
                                      <p:cBhvr>
                                        <p:cTn id="23" dur="indefinite"/>
                                        <p:tgtEl>
                                          <p:spTgt spid="18"/>
                                        </p:tgtEl>
                                        <p:attrNameLst>
                                          <p:attrName>fill.on</p:attrName>
                                        </p:attrNameLst>
                                      </p:cBhvr>
                                      <p:to>
                                        <p:strVal val="true"/>
                                      </p:to>
                                    </p:set>
                                  </p:childTnLst>
                                </p:cTn>
                              </p:par>
                              <p:par>
                                <p:cTn id="24" presetID="1" presetClass="emph" presetSubtype="1" nodeType="withEffect">
                                  <p:stCondLst>
                                    <p:cond delay="0"/>
                                  </p:stCondLst>
                                  <p:childTnLst>
                                    <p:set>
                                      <p:cBhvr>
                                        <p:cTn id="25" dur="indefinite"/>
                                        <p:tgtEl>
                                          <p:spTgt spid="17"/>
                                        </p:tgtEl>
                                        <p:attrNameLst>
                                          <p:attrName>fillcolor</p:attrName>
                                        </p:attrNameLst>
                                      </p:cBhvr>
                                      <p:to>
                                        <p:clrVal>
                                          <a:schemeClr val="bg1"/>
                                        </p:clrVal>
                                      </p:to>
                                    </p:set>
                                    <p:set>
                                      <p:cBhvr>
                                        <p:cTn id="26" dur="indefinite"/>
                                        <p:tgtEl>
                                          <p:spTgt spid="17"/>
                                        </p:tgtEl>
                                        <p:attrNameLst>
                                          <p:attrName>fill.type</p:attrName>
                                        </p:attrNameLst>
                                      </p:cBhvr>
                                      <p:to>
                                        <p:strVal val="solid"/>
                                      </p:to>
                                    </p:set>
                                    <p:set>
                                      <p:cBhvr>
                                        <p:cTn id="27" dur="indefinite"/>
                                        <p:tgtEl>
                                          <p:spTgt spid="17"/>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 presetClass="emph" presetSubtype="1" nodeType="withEffect">
                                  <p:stCondLst>
                                    <p:cond delay="0"/>
                                  </p:stCondLst>
                                  <p:childTnLst>
                                    <p:set>
                                      <p:cBhvr>
                                        <p:cTn id="37" dur="indefinite"/>
                                        <p:tgtEl>
                                          <p:spTgt spid="17"/>
                                        </p:tgtEl>
                                        <p:attrNameLst>
                                          <p:attrName>fillcolor</p:attrName>
                                        </p:attrNameLst>
                                      </p:cBhvr>
                                      <p:to>
                                        <p:clrVal>
                                          <a:srgbClr val="A6A6A6"/>
                                        </p:clrVal>
                                      </p:to>
                                    </p:set>
                                    <p:set>
                                      <p:cBhvr>
                                        <p:cTn id="38" dur="indefinite"/>
                                        <p:tgtEl>
                                          <p:spTgt spid="17"/>
                                        </p:tgtEl>
                                        <p:attrNameLst>
                                          <p:attrName>fill.type</p:attrName>
                                        </p:attrNameLst>
                                      </p:cBhvr>
                                      <p:to>
                                        <p:strVal val="solid"/>
                                      </p:to>
                                    </p:set>
                                    <p:set>
                                      <p:cBhvr>
                                        <p:cTn id="39" dur="indefinite"/>
                                        <p:tgtEl>
                                          <p:spTgt spid="17"/>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9"/>
                                        </p:tgtEl>
                                        <p:attrNameLst>
                                          <p:attrName>fillcolor</p:attrName>
                                        </p:attrNameLst>
                                      </p:cBhvr>
                                      <p:to>
                                        <p:clrVal>
                                          <a:schemeClr val="bg1"/>
                                        </p:clrVal>
                                      </p:to>
                                    </p:set>
                                    <p:set>
                                      <p:cBhvr>
                                        <p:cTn id="42" dur="indefinite"/>
                                        <p:tgtEl>
                                          <p:spTgt spid="19"/>
                                        </p:tgtEl>
                                        <p:attrNameLst>
                                          <p:attrName>fill.type</p:attrName>
                                        </p:attrNameLst>
                                      </p:cBhvr>
                                      <p:to>
                                        <p:strVal val="solid"/>
                                      </p:to>
                                    </p:set>
                                    <p:set>
                                      <p:cBhvr>
                                        <p:cTn id="43" dur="indefinite"/>
                                        <p:tgtEl>
                                          <p:spTgt spid="19"/>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 presetClass="emph" presetSubtype="1" nodeType="withEffect">
                                  <p:stCondLst>
                                    <p:cond delay="0"/>
                                  </p:stCondLst>
                                  <p:childTnLst>
                                    <p:set>
                                      <p:cBhvr>
                                        <p:cTn id="53" dur="indefinite"/>
                                        <p:tgtEl>
                                          <p:spTgt spid="19"/>
                                        </p:tgtEl>
                                        <p:attrNameLst>
                                          <p:attrName>fillcolor</p:attrName>
                                        </p:attrNameLst>
                                      </p:cBhvr>
                                      <p:to>
                                        <p:clrVal>
                                          <a:srgbClr val="A6A6A6"/>
                                        </p:clrVal>
                                      </p:to>
                                    </p:set>
                                    <p:set>
                                      <p:cBhvr>
                                        <p:cTn id="54" dur="indefinite"/>
                                        <p:tgtEl>
                                          <p:spTgt spid="19"/>
                                        </p:tgtEl>
                                        <p:attrNameLst>
                                          <p:attrName>fill.type</p:attrName>
                                        </p:attrNameLst>
                                      </p:cBhvr>
                                      <p:to>
                                        <p:strVal val="solid"/>
                                      </p:to>
                                    </p:set>
                                    <p:set>
                                      <p:cBhvr>
                                        <p:cTn id="55" dur="indefinite"/>
                                        <p:tgtEl>
                                          <p:spTgt spid="19"/>
                                        </p:tgtEl>
                                        <p:attrNameLst>
                                          <p:attrName>fill.on</p:attrName>
                                        </p:attrNameLst>
                                      </p:cBhvr>
                                      <p:to>
                                        <p:strVal val="true"/>
                                      </p:to>
                                    </p:set>
                                  </p:childTnLst>
                                </p:cTn>
                              </p:par>
                              <p:par>
                                <p:cTn id="56" presetID="1" presetClass="emph" presetSubtype="1" nodeType="withEffect">
                                  <p:stCondLst>
                                    <p:cond delay="0"/>
                                  </p:stCondLst>
                                  <p:childTnLst>
                                    <p:set>
                                      <p:cBhvr>
                                        <p:cTn id="57" dur="indefinite"/>
                                        <p:tgtEl>
                                          <p:spTgt spid="23"/>
                                        </p:tgtEl>
                                        <p:attrNameLst>
                                          <p:attrName>fillcolor</p:attrName>
                                        </p:attrNameLst>
                                      </p:cBhvr>
                                      <p:to>
                                        <p:clrVal>
                                          <a:schemeClr val="bg1"/>
                                        </p:clrVal>
                                      </p:to>
                                    </p:set>
                                    <p:set>
                                      <p:cBhvr>
                                        <p:cTn id="58" dur="indefinite"/>
                                        <p:tgtEl>
                                          <p:spTgt spid="23"/>
                                        </p:tgtEl>
                                        <p:attrNameLst>
                                          <p:attrName>fill.type</p:attrName>
                                        </p:attrNameLst>
                                      </p:cBhvr>
                                      <p:to>
                                        <p:strVal val="solid"/>
                                      </p:to>
                                    </p:set>
                                    <p:set>
                                      <p:cBhvr>
                                        <p:cTn id="59" dur="indefinite"/>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p>
                      <a:pPr algn="ctr">
                        <a:buNone/>
                      </a:pPr>
                      <a:r>
                        <a:rPr lang="zh-CN" altLang="en-US">
                          <a:solidFill>
                            <a:schemeClr val="tx1"/>
                          </a:solidFill>
                        </a:rPr>
                        <a:t>预算名称</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预算内容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预算费用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p>
                      <a:pPr algn="ctr">
                        <a:buNone/>
                      </a:pPr>
                      <a:r>
                        <a:rPr lang="zh-CN" altLang="en-US">
                          <a:solidFill>
                            <a:schemeClr val="tx1"/>
                          </a:solidFill>
                        </a:rPr>
                        <a:t>劳务费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无</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p>
                      <a:pPr algn="ctr">
                        <a:buNone/>
                      </a:pPr>
                      <a:r>
                        <a:rPr lang="zh-CN" altLang="en-US">
                          <a:solidFill>
                            <a:schemeClr val="tx1"/>
                          </a:solidFill>
                        </a:rPr>
                        <a:t>网页绘画费用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无</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p>
                      <a:pPr algn="ctr">
                        <a:buNone/>
                      </a:pPr>
                      <a:r>
                        <a:rPr lang="zh-CN" altLang="en-US">
                          <a:solidFill>
                            <a:schemeClr val="tx1"/>
                          </a:solidFill>
                        </a:rPr>
                        <a:t>团建费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zh-CN" altLang="en-US">
                          <a:solidFill>
                            <a:schemeClr val="tx1"/>
                          </a:solidFill>
                        </a:rPr>
                        <a:t>无</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p>
                      <a:pPr algn="ctr">
                        <a:buNone/>
                      </a:pPr>
                      <a:r>
                        <a:rPr lang="zh-CN" altLang="en-US">
                          <a:solidFill>
                            <a:schemeClr val="tx1"/>
                          </a:solidFill>
                        </a:rPr>
                        <a:t>总计</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168265" y="2679700"/>
            <a:ext cx="5053965" cy="1498600"/>
          </a:xfrm>
        </p:spPr>
        <p:txBody>
          <a:bodyPr>
            <a:normAutofit/>
          </a:bodyPr>
          <a:lstStyle/>
          <a:p>
            <a:r>
              <a:rPr lang="zh-CN" altLang="en-US" sz="8000" dirty="0"/>
              <a:t>软件测试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endParaRPr lang="en-US" altLang="zh-CN" sz="6000" b="1" dirty="0"/>
          </a:p>
        </p:txBody>
      </p:sp>
      <p:sp>
        <p:nvSpPr>
          <p:cNvPr id="2" name="文本框 1"/>
          <p:cNvSpPr txBox="1"/>
          <p:nvPr/>
        </p:nvSpPr>
        <p:spPr>
          <a:xfrm>
            <a:off x="5889625" y="4178300"/>
            <a:ext cx="3159760" cy="1938020"/>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制定网页各个模块测试内容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endParaRPr lang="zh-CN" altLang="en-US" sz="2400" b="1">
              <a:solidFill>
                <a:schemeClr val="bg1"/>
              </a:solidFill>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2、表单测试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3、Cookies测试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4、设计语言测试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5、数据库测试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6、实现主要功能的测试</a:t>
            </a:r>
            <a:endParaRPr lang="en-US" altLang="zh-CN" sz="2000" dirty="0" smtClean="0"/>
          </a:p>
        </p:txBody>
      </p:sp>
      <p:sp>
        <p:nvSpPr>
          <p:cNvPr id="20" name="文本框 19"/>
          <p:cNvSpPr txBox="1"/>
          <p:nvPr>
            <p:custDataLst>
              <p:tags r:id="rId6"/>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a:t>
            </a:r>
            <a:r>
              <a:rPr lang="zh-CN" altLang="zh-CN" sz="3600" b="1" dirty="0"/>
              <a:t>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2.接口测试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3.可用性测试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4.兼容性测试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5.安全测试</a:t>
            </a:r>
            <a:endParaRPr lang="en-US" altLang="zh-CN" sz="2000" dirty="0" smtClean="0"/>
          </a:p>
        </p:txBody>
      </p:sp>
      <p:sp>
        <p:nvSpPr>
          <p:cNvPr id="20" name="文本框 19"/>
          <p:cNvSpPr txBox="1"/>
          <p:nvPr>
            <p:custDataLst>
              <p:tags r:id="rId6"/>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3955" y="2679700"/>
            <a:ext cx="2686685" cy="1498600"/>
          </a:xfrm>
        </p:spPr>
        <p:txBody>
          <a:bodyPr>
            <a:normAutofit/>
          </a:bodyPr>
          <a:lstStyle/>
          <a:p>
            <a:r>
              <a:rPr lang="zh-CN" altLang="en-US" sz="8000" dirty="0"/>
              <a:t>引言</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endParaRPr lang="en-US" altLang="zh-CN" sz="6000" b="1" dirty="0"/>
          </a:p>
        </p:txBody>
      </p:sp>
      <p:sp>
        <p:nvSpPr>
          <p:cNvPr id="2" name="文本框 1"/>
          <p:cNvSpPr txBox="1"/>
          <p:nvPr/>
        </p:nvSpPr>
        <p:spPr>
          <a:xfrm>
            <a:off x="6132195" y="4312285"/>
            <a:ext cx="2446020" cy="1938020"/>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rPr>
              <a:t>项目背景</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endParaRPr lang="zh-CN" altLang="en-US" sz="2400" b="1">
              <a:solidFill>
                <a:schemeClr val="bg1"/>
              </a:solidFill>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附录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endParaRPr lang="en-US" altLang="zh-CN" sz="6000" b="1" dirty="0"/>
          </a:p>
        </p:txBody>
      </p:sp>
      <p:sp>
        <p:nvSpPr>
          <p:cNvPr id="2" name="文本框 1"/>
          <p:cNvSpPr txBox="1"/>
          <p:nvPr/>
        </p:nvSpPr>
        <p:spPr>
          <a:xfrm>
            <a:off x="5889625" y="4178300"/>
            <a:ext cx="3159760" cy="2676525"/>
          </a:xfrm>
          <a:prstGeom prst="rect">
            <a:avLst/>
          </a:prstGeom>
          <a:noFill/>
        </p:spPr>
        <p:txBody>
          <a:bodyPr wrap="square" rtlCol="0">
            <a:spAutoFit/>
          </a:bodyPr>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endParaRPr lang="zh-CN" altLang="en-US" sz="2400" b="1">
              <a:solidFill>
                <a:schemeClr val="bg1"/>
              </a:solidFill>
              <a:sym typeface="+mn-ea"/>
            </a:endParaRPr>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2"/>
            </p:custDataLst>
          </p:nvPr>
        </p:nvSpPr>
        <p:spPr>
          <a:xfrm>
            <a:off x="1878206" y="39315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3"/>
          <a:stretch>
            <a:fillRect/>
          </a:stretch>
        </p:blipFill>
        <p:spPr>
          <a:xfrm>
            <a:off x="1461135" y="1290320"/>
            <a:ext cx="8260080" cy="4404360"/>
          </a:xfrm>
          <a:prstGeom prst="rect">
            <a:avLst/>
          </a:prstGeom>
        </p:spPr>
      </p:pic>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2"/>
            </p:custDataLst>
          </p:nvPr>
        </p:nvSpPr>
        <p:spPr>
          <a:xfrm rot="10800000">
            <a:off x="151828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3"/>
            </p:custDataLst>
          </p:nvPr>
        </p:nvSpPr>
        <p:spPr>
          <a:xfrm rot="10800000">
            <a:off x="103187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4"/>
            </p:custDataLst>
          </p:nvPr>
        </p:nvSpPr>
        <p:spPr>
          <a:xfrm>
            <a:off x="1971040" y="126682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5"/>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zh-CN" altLang="en-US" dirty="0">
                <a:sym typeface="+mn-ea"/>
              </a:rPr>
              <a:t>https://www.bilibili.com/哔哩哔</a:t>
            </a:r>
            <a:r>
              <a:rPr lang="zh-CN" altLang="en-US" dirty="0" smtClean="0">
                <a:sym typeface="+mn-ea"/>
              </a:rPr>
              <a:t>哩弹幕网</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http://www.w3school.com.cn/index.html </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模板参考：</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《项目开发计划（GB856T——88）》</a:t>
            </a:r>
            <a:endParaRPr lang="en-US" altLang="zh-CN" dirty="0">
              <a:sym typeface="+mn-ea"/>
            </a:endParaRP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spTree>
    <p:custDataLst>
      <p:tags r:id="rId7"/>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4744" y="2475210"/>
            <a:ext cx="5616118" cy="2016125"/>
          </a:xfrm>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项目名称：ACG网站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uFillTx/>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rPr>
              <a:t>这个网站可以在一小部分群体中推荐不同的关于动漫的各种游戏，主要目的是让大家更了解动漫和游戏。</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rPr>
              <a:t>在这个网站他们也可以体会到很多动漫和游戏里的文化与知识。</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rPr>
              <a:t>在我们大学生人群中，不难找出喜欢看动漫喜欢打游戏的人群，动漫文化发展到现在，就有越来越多的人喜欢这种文化。而我们正是给这类人们提供各种资源。</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529580" y="2471420"/>
            <a:ext cx="4005580" cy="1498600"/>
          </a:xfrm>
        </p:spPr>
        <p:txBody>
          <a:bodyPr>
            <a:normAutofit fontScale="90000"/>
          </a:bodyPr>
          <a:lstStyle/>
          <a:p>
            <a:r>
              <a:rPr lang="zh-CN" altLang="en-US" sz="8000" dirty="0"/>
              <a:t>项目概述</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endParaRPr lang="en-US" altLang="zh-CN" sz="6000" b="1" dirty="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网站查询功能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网站公告信息功能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网站视频分类功能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网站热门推荐功能</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网站发表评论点赞功能网站需求规范</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412.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3.xml><?xml version="1.0" encoding="utf-8"?>
<p:tagLst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4.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5.xml><?xml version="1.0" encoding="utf-8"?>
<p:tagLst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3.xml><?xml version="1.0" encoding="utf-8"?>
<p:tagLst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5.xml><?xml version="1.0" encoding="utf-8"?>
<p:tagLst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26.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7.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28.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8.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8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7.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1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19.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1.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2.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2_1*ζ_h_d*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Lst>
</file>

<file path=ppt/tags/tag544.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2_1*ζ_h_i*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7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7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8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7.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8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89.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9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60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60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0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606.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60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6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09.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6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10.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611.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61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613.xml><?xml version="1.0" encoding="utf-8"?>
<p:tagLst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614.xml><?xml version="1.0" encoding="utf-8"?>
<p:tagLst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615.xml><?xml version="1.0" encoding="utf-8"?>
<p:tagLst xmlns:p="http://schemas.openxmlformats.org/presentationml/2006/main">
  <p:tag name="KSO_WM_DOC_GUID" val="{a007f1f6-04d1-491a-a581-8c5b36042c8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3557</Words>
  <Application>WPS 演示</Application>
  <PresentationFormat>宽屏</PresentationFormat>
  <Paragraphs>472</Paragraphs>
  <Slides>35</Slides>
  <Notes>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35</vt:i4>
      </vt:variant>
    </vt:vector>
  </HeadingPairs>
  <TitlesOfParts>
    <vt:vector size="48" baseType="lpstr">
      <vt:lpstr>Arial</vt:lpstr>
      <vt:lpstr>宋体</vt:lpstr>
      <vt:lpstr>Wingdings</vt:lpstr>
      <vt:lpstr>微软雅黑</vt:lpstr>
      <vt:lpstr>WPS-Bullets</vt:lpstr>
      <vt:lpstr>WPS-Numbers</vt:lpstr>
      <vt:lpstr>Arial Unicode MS</vt:lpstr>
      <vt:lpstr>Calibri</vt:lpstr>
      <vt:lpstr>Arial</vt:lpstr>
      <vt:lpstr>黑体</vt:lpstr>
      <vt:lpstr>2_Office 主题​​</vt:lpstr>
      <vt:lpstr>3_Office 主题​​</vt:lpstr>
      <vt:lpstr>1_Office 主题​​</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Flow~</cp:lastModifiedBy>
  <cp:revision>66</cp:revision>
  <dcterms:created xsi:type="dcterms:W3CDTF">2019-03-17T04:37:00Z</dcterms:created>
  <dcterms:modified xsi:type="dcterms:W3CDTF">2019-03-31T10:00:11Z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